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1386800" cy="30279975"/>
  <p:notesSz cx="6858000" cy="9144000"/>
  <p:defaultTextStyle>
    <a:defPPr>
      <a:defRPr lang="en-US"/>
    </a:defPPr>
    <a:lvl1pPr marL="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027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054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081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108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135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6162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2189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8216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6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0"/>
  </p:normalViewPr>
  <p:slideViewPr>
    <p:cSldViewPr>
      <p:cViewPr>
        <p:scale>
          <a:sx n="60" d="100"/>
          <a:sy n="60" d="100"/>
        </p:scale>
        <p:origin x="144" y="-1520"/>
      </p:cViewPr>
      <p:guideLst>
        <p:guide orient="horz" pos="9537"/>
        <p:guide pos="67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e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04011" y="9406420"/>
            <a:ext cx="18178780" cy="649056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08021" y="17158652"/>
            <a:ext cx="14970760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69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0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54948484" y="7640088"/>
            <a:ext cx="17050032" cy="16276888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90962" y="7640088"/>
            <a:ext cx="50801076" cy="162768884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6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89410" y="19457691"/>
            <a:ext cx="18178780" cy="6013940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689410" y="12833948"/>
            <a:ext cx="18178780" cy="6623742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790962" y="44508763"/>
            <a:ext cx="33925553" cy="125900211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8072962" y="44508763"/>
            <a:ext cx="33925555" cy="125900211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4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1" y="6777952"/>
            <a:ext cx="9449551" cy="282472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69341" y="9602678"/>
            <a:ext cx="9449551" cy="1744603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0864199" y="6777952"/>
            <a:ext cx="9453262" cy="282472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0864199" y="9602678"/>
            <a:ext cx="9453262" cy="1744603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85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66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4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2" y="1205593"/>
            <a:ext cx="7036110" cy="5130774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61646" y="1205594"/>
            <a:ext cx="11955815" cy="25843120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69342" y="6336368"/>
            <a:ext cx="7036110" cy="20712346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9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191963" y="21195984"/>
            <a:ext cx="12832080" cy="2502305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191963" y="2705572"/>
            <a:ext cx="12832080" cy="18167985"/>
          </a:xfr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191963" y="23698289"/>
            <a:ext cx="12832080" cy="3553690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2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  <a:prstGeom prst="rect">
            <a:avLst/>
          </a:prstGeom>
        </p:spPr>
        <p:txBody>
          <a:bodyPr vert="horz" lIns="432054" tIns="216027" rIns="432054" bIns="216027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0" y="7065331"/>
            <a:ext cx="19248120" cy="19983384"/>
          </a:xfrm>
          <a:prstGeom prst="rect">
            <a:avLst/>
          </a:prstGeom>
        </p:spPr>
        <p:txBody>
          <a:bodyPr vert="horz" lIns="432054" tIns="216027" rIns="432054" bIns="216027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69340" y="28065053"/>
            <a:ext cx="4990254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B8966-57E3-43A0-AF4E-F2D4CB7C6426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307159" y="28065053"/>
            <a:ext cx="6772487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5327207" y="28065053"/>
            <a:ext cx="4990254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22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2054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203" indent="-1620203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439" indent="-1350169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094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121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hteck 73"/>
          <p:cNvSpPr/>
          <p:nvPr/>
        </p:nvSpPr>
        <p:spPr>
          <a:xfrm>
            <a:off x="1996674" y="20682471"/>
            <a:ext cx="17864801" cy="83445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hteck 68"/>
          <p:cNvSpPr/>
          <p:nvPr/>
        </p:nvSpPr>
        <p:spPr>
          <a:xfrm>
            <a:off x="1978605" y="7090786"/>
            <a:ext cx="8239541" cy="4880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hteck 6"/>
          <p:cNvSpPr/>
          <p:nvPr/>
        </p:nvSpPr>
        <p:spPr>
          <a:xfrm>
            <a:off x="1978605" y="3402683"/>
            <a:ext cx="17854890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000" dirty="0"/>
              <a:t>Parallel Batch Processing</a:t>
            </a:r>
          </a:p>
          <a:p>
            <a:r>
              <a:rPr lang="de-DE" sz="8000" dirty="0"/>
              <a:t>Apache Spark VS Apache Flink</a:t>
            </a:r>
            <a:endParaRPr lang="en-US" sz="8000" dirty="0"/>
          </a:p>
        </p:txBody>
      </p:sp>
      <p:sp>
        <p:nvSpPr>
          <p:cNvPr id="60" name="Rechteck 59"/>
          <p:cNvSpPr/>
          <p:nvPr/>
        </p:nvSpPr>
        <p:spPr>
          <a:xfrm>
            <a:off x="1978605" y="6028647"/>
            <a:ext cx="857221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dirty="0"/>
              <a:t>SUTs</a:t>
            </a:r>
          </a:p>
        </p:txBody>
      </p:sp>
      <p:sp>
        <p:nvSpPr>
          <p:cNvPr id="61" name="Rechteck 60"/>
          <p:cNvSpPr/>
          <p:nvPr/>
        </p:nvSpPr>
        <p:spPr>
          <a:xfrm>
            <a:off x="2138800" y="7867179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SUTs:</a:t>
            </a:r>
          </a:p>
        </p:txBody>
      </p:sp>
      <p:sp>
        <p:nvSpPr>
          <p:cNvPr id="75" name="Rechteck 74"/>
          <p:cNvSpPr/>
          <p:nvPr/>
        </p:nvSpPr>
        <p:spPr>
          <a:xfrm>
            <a:off x="1996673" y="19605326"/>
            <a:ext cx="17864802" cy="1007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6600" dirty="0"/>
              <a:t>Result: </a:t>
            </a:r>
            <a:r>
              <a:rPr lang="en-CA" sz="6600" dirty="0" err="1"/>
              <a:t>GroupBy</a:t>
            </a:r>
            <a:endParaRPr lang="en-CA" sz="6600"/>
          </a:p>
        </p:txBody>
      </p:sp>
      <p:sp>
        <p:nvSpPr>
          <p:cNvPr id="81" name="Rechteck 80"/>
          <p:cNvSpPr/>
          <p:nvPr/>
        </p:nvSpPr>
        <p:spPr>
          <a:xfrm>
            <a:off x="1978607" y="29183288"/>
            <a:ext cx="178828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/>
              <a:t>Florian Muchow, </a:t>
            </a:r>
            <a:r>
              <a:rPr lang="de-DE" sz="3600" err="1"/>
              <a:t>Domenic</a:t>
            </a:r>
            <a:r>
              <a:rPr lang="de-DE" sz="3600"/>
              <a:t> </a:t>
            </a:r>
            <a:r>
              <a:rPr lang="de-DE" sz="3600" err="1"/>
              <a:t>Bosin</a:t>
            </a:r>
            <a:r>
              <a:rPr lang="de-DE" sz="3600"/>
              <a:t>, Muhammad Taha, Tristan Schneider</a:t>
            </a:r>
            <a:endParaRPr lang="en-US" sz="3600"/>
          </a:p>
        </p:txBody>
      </p:sp>
      <p:cxnSp>
        <p:nvCxnSpPr>
          <p:cNvPr id="83" name="Gerade Verbindung 82"/>
          <p:cNvCxnSpPr/>
          <p:nvPr/>
        </p:nvCxnSpPr>
        <p:spPr>
          <a:xfrm>
            <a:off x="2138799" y="29183288"/>
            <a:ext cx="1772267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ectangle 9"/>
          <p:cNvSpPr txBox="1">
            <a:spLocks noChangeArrowheads="1"/>
          </p:cNvSpPr>
          <p:nvPr/>
        </p:nvSpPr>
        <p:spPr bwMode="auto">
          <a:xfrm>
            <a:off x="1996673" y="1338214"/>
            <a:ext cx="6278583" cy="792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0" tIns="0" rIns="0" bIns="0"/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l" eaLnBrk="1" hangingPunct="1"/>
            <a:r>
              <a:rPr lang="de-DE" altLang="en-US" sz="3200">
                <a:solidFill>
                  <a:schemeClr val="bg1">
                    <a:lumMod val="50000"/>
                  </a:schemeClr>
                </a:solidFill>
              </a:rPr>
              <a:t>Enterprise Computing WS18/19</a:t>
            </a:r>
          </a:p>
        </p:txBody>
      </p:sp>
      <p:pic>
        <p:nvPicPr>
          <p:cNvPr id="87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6" t="16583" r="14241" b="6168"/>
          <a:stretch>
            <a:fillRect/>
          </a:stretch>
        </p:blipFill>
        <p:spPr bwMode="auto">
          <a:xfrm>
            <a:off x="15910625" y="2946872"/>
            <a:ext cx="3950850" cy="78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7" descr="TU_Logo_lang_RGB_rot_PPT-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4243" y="1098427"/>
            <a:ext cx="2987232" cy="1663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hteck 68">
            <a:extLst>
              <a:ext uri="{FF2B5EF4-FFF2-40B4-BE49-F238E27FC236}">
                <a16:creationId xmlns:a16="http://schemas.microsoft.com/office/drawing/2014/main" id="{6ECADD4E-999A-1C4F-97C8-37E272111994}"/>
              </a:ext>
            </a:extLst>
          </p:cNvPr>
          <p:cNvSpPr/>
          <p:nvPr/>
        </p:nvSpPr>
        <p:spPr>
          <a:xfrm>
            <a:off x="11621934" y="7090786"/>
            <a:ext cx="8239541" cy="488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59">
            <a:extLst>
              <a:ext uri="{FF2B5EF4-FFF2-40B4-BE49-F238E27FC236}">
                <a16:creationId xmlns:a16="http://schemas.microsoft.com/office/drawing/2014/main" id="{3A0E4AB5-9229-FB4D-96D1-C6655B98D4E5}"/>
              </a:ext>
            </a:extLst>
          </p:cNvPr>
          <p:cNvSpPr/>
          <p:nvPr/>
        </p:nvSpPr>
        <p:spPr>
          <a:xfrm>
            <a:off x="11455595" y="5947104"/>
            <a:ext cx="83779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6600"/>
              <a:t>Workload/Metrics</a:t>
            </a:r>
          </a:p>
        </p:txBody>
      </p:sp>
      <p:sp>
        <p:nvSpPr>
          <p:cNvPr id="20" name="Rechteck 74">
            <a:extLst>
              <a:ext uri="{FF2B5EF4-FFF2-40B4-BE49-F238E27FC236}">
                <a16:creationId xmlns:a16="http://schemas.microsoft.com/office/drawing/2014/main" id="{478B3633-311B-864D-BFF8-A0221B87936A}"/>
              </a:ext>
            </a:extLst>
          </p:cNvPr>
          <p:cNvSpPr/>
          <p:nvPr/>
        </p:nvSpPr>
        <p:spPr>
          <a:xfrm>
            <a:off x="1968693" y="12115651"/>
            <a:ext cx="17864802" cy="1218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6600"/>
              <a:t>Benchmarking Tool: Architecture</a:t>
            </a:r>
          </a:p>
        </p:txBody>
      </p:sp>
      <p:sp>
        <p:nvSpPr>
          <p:cNvPr id="21" name="Rechteck 60">
            <a:extLst>
              <a:ext uri="{FF2B5EF4-FFF2-40B4-BE49-F238E27FC236}">
                <a16:creationId xmlns:a16="http://schemas.microsoft.com/office/drawing/2014/main" id="{919CFA9B-B567-044F-A463-65D2935EFF7B}"/>
              </a:ext>
            </a:extLst>
          </p:cNvPr>
          <p:cNvSpPr/>
          <p:nvPr/>
        </p:nvSpPr>
        <p:spPr>
          <a:xfrm>
            <a:off x="11766117" y="10894417"/>
            <a:ext cx="807934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/>
              <a:t>Runtime</a:t>
            </a:r>
          </a:p>
          <a:p>
            <a:pPr marL="914400" indent="-914400">
              <a:buFont typeface="+mj-lt"/>
              <a:buAutoNum type="arabicPeriod"/>
            </a:pPr>
            <a:r>
              <a:rPr lang="en-GB" sz="3200"/>
              <a:t>Throughput</a:t>
            </a:r>
          </a:p>
        </p:txBody>
      </p:sp>
      <p:sp>
        <p:nvSpPr>
          <p:cNvPr id="22" name="Rechteck 60">
            <a:extLst>
              <a:ext uri="{FF2B5EF4-FFF2-40B4-BE49-F238E27FC236}">
                <a16:creationId xmlns:a16="http://schemas.microsoft.com/office/drawing/2014/main" id="{439DE959-027C-C149-A467-8DF0D8CD1706}"/>
              </a:ext>
            </a:extLst>
          </p:cNvPr>
          <p:cNvSpPr/>
          <p:nvPr/>
        </p:nvSpPr>
        <p:spPr>
          <a:xfrm>
            <a:off x="2507289" y="23326150"/>
            <a:ext cx="80793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/>
              <a:t>TODO Plot</a:t>
            </a:r>
          </a:p>
          <a:p>
            <a:pPr marL="3074670" lvl="1" indent="-914400">
              <a:buFont typeface="+mj-lt"/>
              <a:buAutoNum type="arabicPeriod"/>
            </a:pPr>
            <a:r>
              <a:rPr lang="en-GB" sz="3200" err="1"/>
              <a:t>Flink</a:t>
            </a:r>
            <a:r>
              <a:rPr lang="en-GB" sz="3200"/>
              <a:t> data</a:t>
            </a:r>
          </a:p>
          <a:p>
            <a:pPr marL="3074670" lvl="1" indent="-914400">
              <a:buFont typeface="+mj-lt"/>
              <a:buAutoNum type="arabicPeriod"/>
            </a:pPr>
            <a:r>
              <a:rPr lang="en-GB" sz="3200"/>
              <a:t>Spark data</a:t>
            </a:r>
          </a:p>
        </p:txBody>
      </p:sp>
      <p:sp>
        <p:nvSpPr>
          <p:cNvPr id="23" name="Rechteck 60">
            <a:extLst>
              <a:ext uri="{FF2B5EF4-FFF2-40B4-BE49-F238E27FC236}">
                <a16:creationId xmlns:a16="http://schemas.microsoft.com/office/drawing/2014/main" id="{F6DA01A9-FDC6-CB4D-802B-7C24392FD25E}"/>
              </a:ext>
            </a:extLst>
          </p:cNvPr>
          <p:cNvSpPr/>
          <p:nvPr/>
        </p:nvSpPr>
        <p:spPr>
          <a:xfrm>
            <a:off x="11001947" y="23326150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/>
              <a:t>TODO: Plot interpretation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3BDEF7-6E8A-754D-8434-0B29E45E0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8694" y="13197385"/>
            <a:ext cx="17892782" cy="6407937"/>
          </a:xfrm>
          <a:prstGeom prst="rect">
            <a:avLst/>
          </a:prstGeom>
        </p:spPr>
      </p:pic>
      <p:sp>
        <p:nvSpPr>
          <p:cNvPr id="25" name="Rechteck 60">
            <a:extLst>
              <a:ext uri="{FF2B5EF4-FFF2-40B4-BE49-F238E27FC236}">
                <a16:creationId xmlns:a16="http://schemas.microsoft.com/office/drawing/2014/main" id="{B2B87231-982C-9642-A912-B9688B638770}"/>
              </a:ext>
            </a:extLst>
          </p:cNvPr>
          <p:cNvSpPr/>
          <p:nvPr/>
        </p:nvSpPr>
        <p:spPr>
          <a:xfrm>
            <a:off x="11740875" y="8046224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/>
              <a:t>Workloads for each metric and SUT:</a:t>
            </a:r>
          </a:p>
        </p:txBody>
      </p:sp>
      <p:sp>
        <p:nvSpPr>
          <p:cNvPr id="27" name="Rechteck 60">
            <a:extLst>
              <a:ext uri="{FF2B5EF4-FFF2-40B4-BE49-F238E27FC236}">
                <a16:creationId xmlns:a16="http://schemas.microsoft.com/office/drawing/2014/main" id="{494529C0-2347-AE4D-91FC-F7E5543084AF}"/>
              </a:ext>
            </a:extLst>
          </p:cNvPr>
          <p:cNvSpPr/>
          <p:nvPr/>
        </p:nvSpPr>
        <p:spPr>
          <a:xfrm>
            <a:off x="11734093" y="8601775"/>
            <a:ext cx="80793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 err="1"/>
              <a:t>GroupBy</a:t>
            </a:r>
            <a:r>
              <a:rPr lang="en-GB" sz="3200"/>
              <a:t>: genre, count per group</a:t>
            </a:r>
          </a:p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/>
              <a:t>Sorting: number of pages (ascending)</a:t>
            </a:r>
          </a:p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/>
              <a:t>Aggregation: price (max) </a:t>
            </a:r>
          </a:p>
        </p:txBody>
      </p:sp>
      <p:sp>
        <p:nvSpPr>
          <p:cNvPr id="30" name="Rechteck 60">
            <a:extLst>
              <a:ext uri="{FF2B5EF4-FFF2-40B4-BE49-F238E27FC236}">
                <a16:creationId xmlns:a16="http://schemas.microsoft.com/office/drawing/2014/main" id="{2EE6DB44-0B1C-7445-B4BC-9E069CFE70D6}"/>
              </a:ext>
            </a:extLst>
          </p:cNvPr>
          <p:cNvSpPr/>
          <p:nvPr/>
        </p:nvSpPr>
        <p:spPr>
          <a:xfrm>
            <a:off x="11734093" y="7201537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/>
              <a:t>Data structure: typical book store</a:t>
            </a:r>
          </a:p>
        </p:txBody>
      </p:sp>
      <p:sp>
        <p:nvSpPr>
          <p:cNvPr id="31" name="Rechteck 60">
            <a:extLst>
              <a:ext uri="{FF2B5EF4-FFF2-40B4-BE49-F238E27FC236}">
                <a16:creationId xmlns:a16="http://schemas.microsoft.com/office/drawing/2014/main" id="{16D848A3-6F68-A04D-A66A-1BF633456170}"/>
              </a:ext>
            </a:extLst>
          </p:cNvPr>
          <p:cNvSpPr/>
          <p:nvPr/>
        </p:nvSpPr>
        <p:spPr>
          <a:xfrm>
            <a:off x="11734093" y="10349192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/>
              <a:t>Metrics:</a:t>
            </a:r>
          </a:p>
        </p:txBody>
      </p:sp>
      <p:sp>
        <p:nvSpPr>
          <p:cNvPr id="32" name="Rechteck 60">
            <a:extLst>
              <a:ext uri="{FF2B5EF4-FFF2-40B4-BE49-F238E27FC236}">
                <a16:creationId xmlns:a16="http://schemas.microsoft.com/office/drawing/2014/main" id="{D0ADBD81-15EC-7641-9919-1C9CCA60FEFF}"/>
              </a:ext>
            </a:extLst>
          </p:cNvPr>
          <p:cNvSpPr/>
          <p:nvPr/>
        </p:nvSpPr>
        <p:spPr>
          <a:xfrm>
            <a:off x="2058702" y="9811395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Cluster settings:</a:t>
            </a:r>
          </a:p>
        </p:txBody>
      </p:sp>
      <p:sp>
        <p:nvSpPr>
          <p:cNvPr id="33" name="Rechteck 60">
            <a:extLst>
              <a:ext uri="{FF2B5EF4-FFF2-40B4-BE49-F238E27FC236}">
                <a16:creationId xmlns:a16="http://schemas.microsoft.com/office/drawing/2014/main" id="{54C4FE5C-C88D-9A46-AFE6-4A5013076CA6}"/>
              </a:ext>
            </a:extLst>
          </p:cNvPr>
          <p:cNvSpPr/>
          <p:nvPr/>
        </p:nvSpPr>
        <p:spPr>
          <a:xfrm>
            <a:off x="2138799" y="8433708"/>
            <a:ext cx="807934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 err="1"/>
              <a:t>Flink</a:t>
            </a:r>
            <a:r>
              <a:rPr lang="en-GB" sz="3200" dirty="0"/>
              <a:t> 1.6.2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Spark 2.4.0</a:t>
            </a:r>
          </a:p>
        </p:txBody>
      </p:sp>
      <p:sp>
        <p:nvSpPr>
          <p:cNvPr id="34" name="Rechteck 60">
            <a:extLst>
              <a:ext uri="{FF2B5EF4-FFF2-40B4-BE49-F238E27FC236}">
                <a16:creationId xmlns:a16="http://schemas.microsoft.com/office/drawing/2014/main" id="{A7663E56-B0BF-B941-AA85-98615ADE828C}"/>
              </a:ext>
            </a:extLst>
          </p:cNvPr>
          <p:cNvSpPr/>
          <p:nvPr/>
        </p:nvSpPr>
        <p:spPr>
          <a:xfrm>
            <a:off x="2138799" y="10322624"/>
            <a:ext cx="80793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Provider: AWS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One master; Two slaves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EC2 type: </a:t>
            </a:r>
            <a:r>
              <a:rPr lang="de-DE" sz="3200" dirty="0"/>
              <a:t>m5.large</a:t>
            </a:r>
          </a:p>
        </p:txBody>
      </p:sp>
      <p:sp>
        <p:nvSpPr>
          <p:cNvPr id="28" name="Rechteck 60">
            <a:extLst>
              <a:ext uri="{FF2B5EF4-FFF2-40B4-BE49-F238E27FC236}">
                <a16:creationId xmlns:a16="http://schemas.microsoft.com/office/drawing/2014/main" id="{1E8CE6A8-70F1-1D47-8174-C931DE92CA50}"/>
              </a:ext>
            </a:extLst>
          </p:cNvPr>
          <p:cNvSpPr/>
          <p:nvPr/>
        </p:nvSpPr>
        <p:spPr>
          <a:xfrm>
            <a:off x="2143920" y="7110502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Benchmark approach: client perspective</a:t>
            </a:r>
          </a:p>
        </p:txBody>
      </p:sp>
    </p:spTree>
    <p:extLst>
      <p:ext uri="{BB962C8B-B14F-4D97-AF65-F5344CB8AC3E}">
        <p14:creationId xmlns:p14="http://schemas.microsoft.com/office/powerpoint/2010/main" val="14300067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109</Words>
  <Application>Microsoft Macintosh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Larissa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</dc:title>
  <cp:lastModifiedBy>Muchow, Florian</cp:lastModifiedBy>
  <cp:revision>54</cp:revision>
  <dcterms:created xsi:type="dcterms:W3CDTF">2014-07-24T09:20:50Z</dcterms:created>
  <dcterms:modified xsi:type="dcterms:W3CDTF">2019-01-21T09:27:36Z</dcterms:modified>
</cp:coreProperties>
</file>

<file path=docProps/thumbnail.jpeg>
</file>